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61" r:id="rId6"/>
    <p:sldId id="259" r:id="rId7"/>
    <p:sldId id="260" r:id="rId8"/>
    <p:sldId id="264" r:id="rId9"/>
    <p:sldId id="263" r:id="rId10"/>
    <p:sldId id="262" r:id="rId11"/>
    <p:sldId id="269" r:id="rId12"/>
    <p:sldId id="268" r:id="rId13"/>
    <p:sldId id="267" r:id="rId14"/>
    <p:sldId id="266"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EAEA6DD-BA70-4C51-A76F-3B977011B62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2356748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AEA6DD-BA70-4C51-A76F-3B977011B62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184066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AEA6DD-BA70-4C51-A76F-3B977011B62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2140318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AEA6DD-BA70-4C51-A76F-3B977011B62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2560037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EAEA6DD-BA70-4C51-A76F-3B977011B62F}"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2481985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EAEA6DD-BA70-4C51-A76F-3B977011B62F}"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3146323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EAEA6DD-BA70-4C51-A76F-3B977011B62F}" type="datetimeFigureOut">
              <a:rPr lang="en-GB" smtClean="0"/>
              <a:t>04/10/2022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273595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EAEA6DD-BA70-4C51-A76F-3B977011B62F}" type="datetimeFigureOut">
              <a:rPr lang="en-GB" smtClean="0"/>
              <a:t>04/10/2022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1262116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EA6DD-BA70-4C51-A76F-3B977011B62F}" type="datetimeFigureOut">
              <a:rPr lang="en-GB" smtClean="0"/>
              <a:t>04/10/2022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2132482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EAEA6DD-BA70-4C51-A76F-3B977011B62F}"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564463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EAEA6DD-BA70-4C51-A76F-3B977011B62F}"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A5366F-D421-4B21-A1DD-976C843AC1CA}" type="slidenum">
              <a:rPr lang="en-GB" smtClean="0"/>
              <a:t>‹#›</a:t>
            </a:fld>
            <a:endParaRPr lang="en-GB"/>
          </a:p>
        </p:txBody>
      </p:sp>
    </p:spTree>
    <p:extLst>
      <p:ext uri="{BB962C8B-B14F-4D97-AF65-F5344CB8AC3E}">
        <p14:creationId xmlns:p14="http://schemas.microsoft.com/office/powerpoint/2010/main" val="1157364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EA6DD-BA70-4C51-A76F-3B977011B62F}" type="datetimeFigureOut">
              <a:rPr lang="en-GB" smtClean="0"/>
              <a:t>04/10/2022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A5366F-D421-4B21-A1DD-976C843AC1CA}" type="slidenum">
              <a:rPr lang="en-GB" smtClean="0"/>
              <a:t>‹#›</a:t>
            </a:fld>
            <a:endParaRPr lang="en-GB"/>
          </a:p>
        </p:txBody>
      </p:sp>
    </p:spTree>
    <p:extLst>
      <p:ext uri="{BB962C8B-B14F-4D97-AF65-F5344CB8AC3E}">
        <p14:creationId xmlns:p14="http://schemas.microsoft.com/office/powerpoint/2010/main" val="1236772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146185" y="361951"/>
            <a:ext cx="12045815" cy="1104900"/>
          </a:xfrm>
          <a:solidFill>
            <a:srgbClr val="F5CBF2"/>
          </a:solidFill>
        </p:spPr>
        <p:txBody>
          <a:bodyPr>
            <a:normAutofit fontScale="90000"/>
          </a:bodyPr>
          <a:lstStyle/>
          <a:p>
            <a:r>
              <a:rPr lang="en-US" dirty="0"/>
              <a:t> </a:t>
            </a:r>
            <a:r>
              <a:rPr lang="en-US" sz="2700" b="1" dirty="0"/>
              <a:t>University of </a:t>
            </a:r>
            <a:r>
              <a:rPr lang="en-US" sz="2700" b="1" dirty="0" err="1"/>
              <a:t>Basrah</a:t>
            </a:r>
            <a:r>
              <a:rPr lang="en-US" sz="2700" b="1" dirty="0"/>
              <a:t>                                                                    Ministry of Higher education </a:t>
            </a:r>
            <a:r>
              <a:rPr lang="en-US" sz="2700" dirty="0"/>
              <a:t/>
            </a:r>
            <a:br>
              <a:rPr lang="en-US" sz="2700" dirty="0"/>
            </a:br>
            <a:r>
              <a:rPr lang="en-US" sz="2700" b="1" dirty="0"/>
              <a:t>Al-</a:t>
            </a:r>
            <a:r>
              <a:rPr lang="en-US" sz="2700" b="1" dirty="0" err="1"/>
              <a:t>Zahraa</a:t>
            </a:r>
            <a:r>
              <a:rPr lang="en-US" sz="2700" b="1" dirty="0"/>
              <a:t> Medical College                                                                       and Scientific Research</a:t>
            </a:r>
            <a:endParaRPr lang="ar-SA" sz="2700" b="1" dirty="0"/>
          </a:p>
        </p:txBody>
      </p:sp>
      <p:sp>
        <p:nvSpPr>
          <p:cNvPr id="9" name="Subtitle 2"/>
          <p:cNvSpPr>
            <a:spLocks noGrp="1"/>
          </p:cNvSpPr>
          <p:nvPr>
            <p:ph type="subTitle" idx="1"/>
          </p:nvPr>
        </p:nvSpPr>
        <p:spPr>
          <a:xfrm>
            <a:off x="438150" y="1758055"/>
            <a:ext cx="11525250" cy="5099945"/>
          </a:xfrm>
        </p:spPr>
        <p:txBody>
          <a:bodyPr>
            <a:normAutofit fontScale="92500" lnSpcReduction="20000"/>
          </a:bodyPr>
          <a:lstStyle/>
          <a:p>
            <a:pPr algn="just"/>
            <a:r>
              <a:rPr lang="en-US" sz="3200" b="1" dirty="0">
                <a:latin typeface="Times New Roman" panose="02020603050405020304" pitchFamily="18" charset="0"/>
                <a:cs typeface="Times New Roman" panose="02020603050405020304" pitchFamily="18" charset="0"/>
              </a:rPr>
              <a:t>Block: </a:t>
            </a:r>
            <a:r>
              <a:rPr lang="en-US" sz="3200" b="1" dirty="0" smtClean="0">
                <a:latin typeface="Times New Roman" panose="02020603050405020304" pitchFamily="18" charset="0"/>
                <a:cs typeface="Times New Roman" panose="02020603050405020304" pitchFamily="18" charset="0"/>
              </a:rPr>
              <a:t>Metabolic block</a:t>
            </a:r>
            <a:endParaRPr lang="en-US" sz="3200" b="1" dirty="0">
              <a:latin typeface="Times New Roman" panose="02020603050405020304" pitchFamily="18" charset="0"/>
              <a:cs typeface="Times New Roman" panose="02020603050405020304" pitchFamily="18" charset="0"/>
            </a:endParaRPr>
          </a:p>
          <a:p>
            <a:pPr algn="just"/>
            <a:r>
              <a:rPr lang="en-US" sz="2600" b="1" dirty="0">
                <a:latin typeface="Times New Roman" panose="02020603050405020304" pitchFamily="18" charset="0"/>
                <a:cs typeface="Times New Roman" panose="02020603050405020304" pitchFamily="18" charset="0"/>
              </a:rPr>
              <a:t>Lecture: </a:t>
            </a:r>
            <a:r>
              <a:rPr lang="en-US" sz="2600" b="1" dirty="0" smtClean="0">
                <a:latin typeface="Times New Roman" panose="02020603050405020304" pitchFamily="18" charset="0"/>
                <a:cs typeface="Times New Roman" panose="02020603050405020304" pitchFamily="18" charset="0"/>
              </a:rPr>
              <a:t>Renal replacement therapy</a:t>
            </a:r>
            <a:endParaRPr lang="en-US" sz="2600" b="1" dirty="0">
              <a:latin typeface="Times New Roman" panose="02020603050405020304" pitchFamily="18" charset="0"/>
              <a:cs typeface="Times New Roman" panose="02020603050405020304" pitchFamily="18" charset="0"/>
            </a:endParaRPr>
          </a:p>
          <a:p>
            <a:pPr algn="just"/>
            <a:r>
              <a:rPr lang="en-US" sz="2600" b="1" dirty="0">
                <a:latin typeface="Times New Roman" panose="02020603050405020304" pitchFamily="18" charset="0"/>
                <a:cs typeface="Times New Roman" panose="02020603050405020304" pitchFamily="18" charset="0"/>
              </a:rPr>
              <a:t>Lecturer: </a:t>
            </a:r>
            <a:r>
              <a:rPr lang="en-US" sz="2600" b="1" dirty="0" err="1" smtClean="0">
                <a:latin typeface="Times New Roman" panose="02020603050405020304" pitchFamily="18" charset="0"/>
                <a:cs typeface="Times New Roman" panose="02020603050405020304" pitchFamily="18" charset="0"/>
              </a:rPr>
              <a:t>Dr.Mohammed</a:t>
            </a:r>
            <a:r>
              <a:rPr lang="en-US" sz="2600" b="1" dirty="0" smtClean="0">
                <a:latin typeface="Times New Roman" panose="02020603050405020304" pitchFamily="18" charset="0"/>
                <a:cs typeface="Times New Roman" panose="02020603050405020304" pitchFamily="18" charset="0"/>
              </a:rPr>
              <a:t> Adel</a:t>
            </a:r>
            <a:endParaRPr lang="en-US" sz="2600" b="1" dirty="0">
              <a:latin typeface="Times New Roman" panose="02020603050405020304" pitchFamily="18" charset="0"/>
              <a:cs typeface="Times New Roman" panose="02020603050405020304" pitchFamily="18" charset="0"/>
            </a:endParaRPr>
          </a:p>
          <a:p>
            <a:pPr algn="just"/>
            <a:endParaRPr lang="en-US" sz="2600" b="1" dirty="0">
              <a:latin typeface="Times New Roman" panose="02020603050405020304" pitchFamily="18" charset="0"/>
              <a:cs typeface="Times New Roman" panose="02020603050405020304" pitchFamily="18" charset="0"/>
            </a:endParaRPr>
          </a:p>
          <a:p>
            <a:pPr algn="just"/>
            <a:r>
              <a:rPr lang="en-US" sz="2600" b="1" dirty="0">
                <a:latin typeface="Times New Roman" panose="02020603050405020304" pitchFamily="18" charset="0"/>
                <a:cs typeface="Times New Roman" panose="02020603050405020304" pitchFamily="18" charset="0"/>
              </a:rPr>
              <a:t>Block staff:</a:t>
            </a:r>
          </a:p>
          <a:p>
            <a:pPr algn="just"/>
            <a:r>
              <a:rPr lang="en-US" sz="1900" b="1" dirty="0" err="1" smtClean="0">
                <a:latin typeface="Times New Roman" panose="02020603050405020304" pitchFamily="18" charset="0"/>
                <a:cs typeface="Times New Roman" panose="02020603050405020304" pitchFamily="18" charset="0"/>
              </a:rPr>
              <a:t>Dr.Ahmed</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jaafer</a:t>
            </a:r>
            <a:r>
              <a:rPr lang="en-US" sz="1900" b="1" dirty="0" smtClean="0">
                <a:latin typeface="Times New Roman" panose="02020603050405020304" pitchFamily="18" charset="0"/>
                <a:cs typeface="Times New Roman" panose="02020603050405020304" pitchFamily="18" charset="0"/>
              </a:rPr>
              <a:t> (block leader)       </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Dr.Ahmed</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qasim</a:t>
            </a:r>
            <a:r>
              <a:rPr lang="en-US" sz="1900" b="1" dirty="0" smtClean="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Dr. Majid </a:t>
            </a:r>
            <a:r>
              <a:rPr lang="en-US" sz="1900" b="1" dirty="0" err="1" smtClean="0">
                <a:latin typeface="Times New Roman" panose="02020603050405020304" pitchFamily="18" charset="0"/>
                <a:cs typeface="Times New Roman" panose="02020603050405020304" pitchFamily="18" charset="0"/>
              </a:rPr>
              <a:t>hameed</a:t>
            </a:r>
            <a:r>
              <a:rPr lang="en-US" sz="1900" b="1" dirty="0" smtClean="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             dr. </a:t>
            </a:r>
            <a:r>
              <a:rPr lang="en-US" sz="1900" b="1" dirty="0" err="1" smtClean="0">
                <a:latin typeface="Times New Roman" panose="02020603050405020304" pitchFamily="18" charset="0"/>
                <a:cs typeface="Times New Roman" panose="02020603050405020304" pitchFamily="18" charset="0"/>
              </a:rPr>
              <a:t>mohammed</a:t>
            </a:r>
            <a:r>
              <a:rPr lang="en-US" sz="1900" b="1" dirty="0" smtClean="0">
                <a:latin typeface="Times New Roman" panose="02020603050405020304" pitchFamily="18" charset="0"/>
                <a:cs typeface="Times New Roman" panose="02020603050405020304" pitchFamily="18" charset="0"/>
              </a:rPr>
              <a:t> Adel</a:t>
            </a:r>
            <a:endParaRPr lang="en-US" sz="1900" b="1" dirty="0" smtClean="0">
              <a:latin typeface="Times New Roman" panose="02020603050405020304" pitchFamily="18" charset="0"/>
              <a:cs typeface="Times New Roman" panose="02020603050405020304" pitchFamily="18" charset="0"/>
            </a:endParaRPr>
          </a:p>
          <a:p>
            <a:pPr algn="just"/>
            <a:r>
              <a:rPr lang="en-US" sz="1900" b="1" dirty="0" smtClean="0">
                <a:latin typeface="Times New Roman" panose="02020603050405020304" pitchFamily="18" charset="0"/>
                <a:cs typeface="Times New Roman" panose="02020603050405020304" pitchFamily="18" charset="0"/>
              </a:rPr>
              <a:t>Dr. </a:t>
            </a:r>
            <a:r>
              <a:rPr lang="en-US" sz="1900" b="1" dirty="0" err="1">
                <a:latin typeface="Times New Roman" panose="02020603050405020304" pitchFamily="18" charset="0"/>
                <a:cs typeface="Times New Roman" panose="02020603050405020304" pitchFamily="18" charset="0"/>
              </a:rPr>
              <a:t>D</a:t>
            </a:r>
            <a:r>
              <a:rPr lang="en-US" sz="1900" b="1" dirty="0" err="1" smtClean="0">
                <a:latin typeface="Times New Roman" panose="02020603050405020304" pitchFamily="18" charset="0"/>
                <a:cs typeface="Times New Roman" panose="02020603050405020304" pitchFamily="18" charset="0"/>
              </a:rPr>
              <a:t>aihgum</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imad</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Dr.Ahmed</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ibraheem</a:t>
            </a:r>
            <a:r>
              <a:rPr lang="en-US" sz="1900" b="1" dirty="0" smtClean="0">
                <a:latin typeface="Times New Roman" panose="02020603050405020304" pitchFamily="18" charset="0"/>
                <a:cs typeface="Times New Roman" panose="02020603050405020304" pitchFamily="18" charset="0"/>
              </a:rPr>
              <a:t>                  Dr. Mohammed </a:t>
            </a:r>
            <a:r>
              <a:rPr lang="en-US" sz="1900" b="1" dirty="0" err="1" smtClean="0">
                <a:latin typeface="Times New Roman" panose="02020603050405020304" pitchFamily="18" charset="0"/>
                <a:cs typeface="Times New Roman" panose="02020603050405020304" pitchFamily="18" charset="0"/>
              </a:rPr>
              <a:t>mehdi</a:t>
            </a:r>
            <a:r>
              <a:rPr lang="en-US" sz="1900" b="1" dirty="0" smtClean="0">
                <a:latin typeface="Times New Roman" panose="02020603050405020304" pitchFamily="18" charset="0"/>
                <a:cs typeface="Times New Roman" panose="02020603050405020304" pitchFamily="18" charset="0"/>
              </a:rPr>
              <a:t>                  </a:t>
            </a:r>
            <a:r>
              <a:rPr lang="en-US" sz="1900" b="1" dirty="0" err="1" smtClean="0">
                <a:latin typeface="Times New Roman" panose="02020603050405020304" pitchFamily="18" charset="0"/>
                <a:cs typeface="Times New Roman" panose="02020603050405020304" pitchFamily="18" charset="0"/>
              </a:rPr>
              <a:t>Dr</a:t>
            </a:r>
            <a:r>
              <a:rPr lang="en-US" sz="1900" b="1" dirty="0" smtClean="0">
                <a:latin typeface="Times New Roman" panose="02020603050405020304" pitchFamily="18" charset="0"/>
                <a:cs typeface="Times New Roman" panose="02020603050405020304" pitchFamily="18" charset="0"/>
              </a:rPr>
              <a:t> .Ammar </a:t>
            </a:r>
            <a:r>
              <a:rPr lang="en-US" sz="1900" b="1" dirty="0" err="1" smtClean="0">
                <a:latin typeface="Times New Roman" panose="02020603050405020304" pitchFamily="18" charset="0"/>
                <a:cs typeface="Times New Roman" panose="02020603050405020304" pitchFamily="18" charset="0"/>
              </a:rPr>
              <a:t>mohammed</a:t>
            </a:r>
            <a:endParaRPr lang="en-US" sz="1900" b="1"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Davidson's Principles and Practice of Medicine</a:t>
            </a:r>
          </a:p>
          <a:p>
            <a:pPr algn="just"/>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HARRISON’S PRINCIPLES OF INTERNAL MEDICINE</a:t>
            </a:r>
          </a:p>
          <a:p>
            <a:pPr algn="just"/>
            <a:r>
              <a:rPr lang="en-US" sz="1800" dirty="0">
                <a:latin typeface="Times New Roman" panose="02020603050405020304" pitchFamily="18" charset="0"/>
                <a:cs typeface="Times New Roman" panose="02020603050405020304" pitchFamily="18" charset="0"/>
              </a:rPr>
              <a:t>                   WILLIAMS textbook of ENDOCRINOLOGY</a:t>
            </a:r>
          </a:p>
          <a:p>
            <a:pPr algn="just"/>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PEDIATRIC </a:t>
            </a:r>
            <a:r>
              <a:rPr lang="en-US" sz="1800" dirty="0">
                <a:latin typeface="Times New Roman" panose="02020603050405020304" pitchFamily="18" charset="0"/>
                <a:cs typeface="Times New Roman" panose="02020603050405020304" pitchFamily="18" charset="0"/>
              </a:rPr>
              <a:t>PRACTICE Endocrinology</a:t>
            </a:r>
          </a:p>
          <a:p>
            <a:pPr algn="just"/>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Oxford Handbook of Endocrinology and Diabetes</a:t>
            </a:r>
          </a:p>
        </p:txBody>
      </p:sp>
      <p:pic>
        <p:nvPicPr>
          <p:cNvPr id="10" name="Picture 9"/>
          <p:cNvPicPr>
            <a:picLocks noChangeAspect="1"/>
          </p:cNvPicPr>
          <p:nvPr/>
        </p:nvPicPr>
        <p:blipFill>
          <a:blip r:embed="rId2"/>
          <a:stretch>
            <a:fillRect/>
          </a:stretch>
        </p:blipFill>
        <p:spPr>
          <a:xfrm>
            <a:off x="5391150" y="216348"/>
            <a:ext cx="1276350" cy="1396105"/>
          </a:xfrm>
          <a:prstGeom prst="rect">
            <a:avLst/>
          </a:prstGeom>
        </p:spPr>
      </p:pic>
      <p:pic>
        <p:nvPicPr>
          <p:cNvPr id="11" name="Picture 10"/>
          <p:cNvPicPr>
            <a:picLocks noChangeAspect="1"/>
          </p:cNvPicPr>
          <p:nvPr/>
        </p:nvPicPr>
        <p:blipFill>
          <a:blip r:embed="rId3"/>
          <a:stretch>
            <a:fillRect/>
          </a:stretch>
        </p:blipFill>
        <p:spPr>
          <a:xfrm>
            <a:off x="936671" y="4996908"/>
            <a:ext cx="408467" cy="377985"/>
          </a:xfrm>
          <a:prstGeom prst="rect">
            <a:avLst/>
          </a:prstGeom>
        </p:spPr>
      </p:pic>
      <p:pic>
        <p:nvPicPr>
          <p:cNvPr id="12" name="Picture 11"/>
          <p:cNvPicPr>
            <a:picLocks noChangeAspect="1"/>
          </p:cNvPicPr>
          <p:nvPr/>
        </p:nvPicPr>
        <p:blipFill>
          <a:blip r:embed="rId2"/>
          <a:stretch>
            <a:fillRect/>
          </a:stretch>
        </p:blipFill>
        <p:spPr>
          <a:xfrm>
            <a:off x="156380" y="5666097"/>
            <a:ext cx="984525" cy="1181100"/>
          </a:xfrm>
          <a:prstGeom prst="rect">
            <a:avLst/>
          </a:prstGeom>
        </p:spPr>
      </p:pic>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000096" y="5523896"/>
            <a:ext cx="1191904" cy="1191904"/>
          </a:xfrm>
          <a:prstGeom prst="rect">
            <a:avLst/>
          </a:prstGeom>
        </p:spPr>
      </p:pic>
    </p:spTree>
    <p:extLst>
      <p:ext uri="{BB962C8B-B14F-4D97-AF65-F5344CB8AC3E}">
        <p14:creationId xmlns:p14="http://schemas.microsoft.com/office/powerpoint/2010/main" val="162288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466" y="561364"/>
            <a:ext cx="9084671" cy="3108543"/>
          </a:xfrm>
          <a:prstGeom prst="rect">
            <a:avLst/>
          </a:prstGeom>
        </p:spPr>
        <p:txBody>
          <a:bodyPr wrap="square">
            <a:spAutoFit/>
          </a:bodyPr>
          <a:lstStyle/>
          <a:p>
            <a:r>
              <a:rPr lang="en-GB" sz="2800" dirty="0" smtClean="0">
                <a:latin typeface="Times New Roman" panose="02020603050405020304" pitchFamily="18" charset="0"/>
                <a:cs typeface="Times New Roman" panose="02020603050405020304" pitchFamily="18" charset="0"/>
              </a:rPr>
              <a:t>Problems with continuous ambulatory peritoneal dialysis</a:t>
            </a:r>
            <a:r>
              <a:rPr lang="en-GB" sz="2800" dirty="0" smtClean="0">
                <a:latin typeface="Times New Roman" panose="02020603050405020304" pitchFamily="18" charset="0"/>
                <a:cs typeface="Times New Roman" panose="02020603050405020304" pitchFamily="18" charset="0"/>
              </a:rPr>
              <a:t>:</a:t>
            </a:r>
          </a:p>
          <a:p>
            <a:endParaRPr lang="en-GB" sz="2800" dirty="0" smtClean="0">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
            </a:pPr>
            <a:r>
              <a:rPr lang="en-GB" sz="2800" dirty="0" smtClean="0">
                <a:latin typeface="Times New Roman" panose="02020603050405020304" pitchFamily="18" charset="0"/>
                <a:cs typeface="Times New Roman" panose="02020603050405020304" pitchFamily="18" charset="0"/>
              </a:rPr>
              <a:t>Peritonitis </a:t>
            </a:r>
          </a:p>
          <a:p>
            <a:pPr marL="457200" indent="-457200">
              <a:buFont typeface="Wingdings" panose="05000000000000000000" pitchFamily="2" charset="2"/>
              <a:buChar char="§"/>
            </a:pPr>
            <a:r>
              <a:rPr lang="en-GB" sz="2800" dirty="0" smtClean="0">
                <a:latin typeface="Times New Roman" panose="02020603050405020304" pitchFamily="18" charset="0"/>
                <a:cs typeface="Times New Roman" panose="02020603050405020304" pitchFamily="18" charset="0"/>
              </a:rPr>
              <a:t>Catheter exit site infection.</a:t>
            </a:r>
          </a:p>
          <a:p>
            <a:pPr marL="457200" indent="-457200">
              <a:buFont typeface="Wingdings" panose="05000000000000000000" pitchFamily="2" charset="2"/>
              <a:buChar char="§"/>
            </a:pPr>
            <a:r>
              <a:rPr lang="en-GB" sz="2800" dirty="0" smtClean="0">
                <a:latin typeface="Times New Roman" panose="02020603050405020304" pitchFamily="18" charset="0"/>
                <a:cs typeface="Times New Roman" panose="02020603050405020304" pitchFamily="18" charset="0"/>
              </a:rPr>
              <a:t>Ultrafiltration failure.</a:t>
            </a:r>
          </a:p>
          <a:p>
            <a:pPr marL="457200" indent="-457200">
              <a:buFont typeface="Wingdings" panose="05000000000000000000" pitchFamily="2" charset="2"/>
              <a:buChar char="§"/>
            </a:pPr>
            <a:r>
              <a:rPr lang="en-GB" sz="2800" dirty="0" smtClean="0">
                <a:latin typeface="Times New Roman" panose="02020603050405020304" pitchFamily="18" charset="0"/>
                <a:cs typeface="Times New Roman" panose="02020603050405020304" pitchFamily="18" charset="0"/>
              </a:rPr>
              <a:t>Peritoneal membrane failure.</a:t>
            </a:r>
          </a:p>
          <a:p>
            <a:pPr marL="457200" indent="-457200">
              <a:buFont typeface="Wingdings" panose="05000000000000000000" pitchFamily="2" charset="2"/>
              <a:buChar char="§"/>
            </a:pPr>
            <a:r>
              <a:rPr lang="en-GB" sz="2800" dirty="0" err="1" smtClean="0">
                <a:latin typeface="Times New Roman" panose="02020603050405020304" pitchFamily="18" charset="0"/>
                <a:cs typeface="Times New Roman" panose="02020603050405020304" pitchFamily="18" charset="0"/>
              </a:rPr>
              <a:t>Sclerosing</a:t>
            </a:r>
            <a:r>
              <a:rPr lang="en-GB" sz="2800" dirty="0" smtClean="0">
                <a:latin typeface="Times New Roman" panose="02020603050405020304" pitchFamily="18" charset="0"/>
                <a:cs typeface="Times New Roman" panose="02020603050405020304" pitchFamily="18" charset="0"/>
              </a:rPr>
              <a:t> peritonitis.</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483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919" y="249318"/>
            <a:ext cx="11235622" cy="6348413"/>
          </a:xfrm>
          <a:prstGeom prst="rect">
            <a:avLst/>
          </a:prstGeom>
        </p:spPr>
      </p:pic>
    </p:spTree>
    <p:extLst>
      <p:ext uri="{BB962C8B-B14F-4D97-AF65-F5344CB8AC3E}">
        <p14:creationId xmlns:p14="http://schemas.microsoft.com/office/powerpoint/2010/main" val="886439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3741" y="668006"/>
            <a:ext cx="10430731" cy="6370975"/>
          </a:xfrm>
          <a:prstGeom prst="rect">
            <a:avLst/>
          </a:prstGeom>
        </p:spPr>
        <p:txBody>
          <a:bodyPr wrap="square">
            <a:spAutoFit/>
          </a:bodyPr>
          <a:lstStyle/>
          <a:p>
            <a:r>
              <a:rPr lang="en-GB" sz="2800" b="1" dirty="0" smtClean="0">
                <a:solidFill>
                  <a:srgbClr val="FF0000"/>
                </a:solidFill>
                <a:latin typeface="Times New Roman" panose="02020603050405020304" pitchFamily="18" charset="0"/>
                <a:cs typeface="Times New Roman" panose="02020603050405020304" pitchFamily="18" charset="0"/>
              </a:rPr>
              <a:t>Renal </a:t>
            </a:r>
            <a:r>
              <a:rPr lang="en-GB" sz="2800" b="1" dirty="0" smtClean="0">
                <a:solidFill>
                  <a:srgbClr val="FF0000"/>
                </a:solidFill>
                <a:latin typeface="Times New Roman" panose="02020603050405020304" pitchFamily="18" charset="0"/>
                <a:cs typeface="Times New Roman" panose="02020603050405020304" pitchFamily="18" charset="0"/>
              </a:rPr>
              <a:t>transplantation</a:t>
            </a:r>
            <a:r>
              <a:rPr lang="en-GB" sz="2800" b="1" dirty="0" smtClean="0">
                <a:solidFill>
                  <a:srgbClr val="FF0000"/>
                </a:solidFill>
                <a:latin typeface="Times New Roman" panose="02020603050405020304" pitchFamily="18" charset="0"/>
                <a:cs typeface="Times New Roman" panose="02020603050405020304" pitchFamily="18" charset="0"/>
              </a:rPr>
              <a:t>:</a:t>
            </a:r>
          </a:p>
          <a:p>
            <a:endParaRPr lang="en-GB"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Renal transplantation offers the best chance of long-term survival in ESRD and is the most cost-effective treatment. All patients with ESRD should be considered for transplantation but many are not suitable due to a combination of comorbidity and advanced age (although no absolute age limit applies).</a:t>
            </a:r>
          </a:p>
          <a:p>
            <a:endParaRPr lang="en-GB" sz="2400" dirty="0">
              <a:latin typeface="Times New Roman" panose="02020603050405020304" pitchFamily="18" charset="0"/>
              <a:cs typeface="Times New Roman" panose="02020603050405020304" pitchFamily="18" charset="0"/>
            </a:endParaRPr>
          </a:p>
          <a:p>
            <a:r>
              <a:rPr lang="en-GB" sz="2400" b="1" dirty="0" smtClean="0">
                <a:latin typeface="Times New Roman" panose="02020603050405020304" pitchFamily="18" charset="0"/>
                <a:cs typeface="Times New Roman" panose="02020603050405020304" pitchFamily="18" charset="0"/>
              </a:rPr>
              <a:t>Contraindications:</a:t>
            </a:r>
            <a:endParaRPr lang="en-GB" sz="2400" b="1"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rPr>
              <a:t>Absolute contraindications for kidney transplantation </a:t>
            </a:r>
            <a:r>
              <a:rPr lang="en-GB" sz="2400" dirty="0" smtClean="0">
                <a:latin typeface="Times New Roman" panose="02020603050405020304" pitchFamily="18" charset="0"/>
                <a:cs typeface="Times New Roman" panose="02020603050405020304" pitchFamily="18" charset="0"/>
              </a:rPr>
              <a:t>are: </a:t>
            </a:r>
          </a:p>
          <a:p>
            <a:pPr marL="342900" indent="-342900">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T</a:t>
            </a:r>
            <a:r>
              <a:rPr lang="en-GB" sz="2400" dirty="0" smtClean="0">
                <a:latin typeface="Times New Roman" panose="02020603050405020304" pitchFamily="18" charset="0"/>
                <a:cs typeface="Times New Roman" panose="02020603050405020304" pitchFamily="18" charset="0"/>
              </a:rPr>
              <a:t>he </a:t>
            </a:r>
            <a:r>
              <a:rPr lang="en-GB" sz="2400" dirty="0">
                <a:latin typeface="Times New Roman" panose="02020603050405020304" pitchFamily="18" charset="0"/>
                <a:cs typeface="Times New Roman" panose="02020603050405020304" pitchFamily="18" charset="0"/>
              </a:rPr>
              <a:t>inability to tolerate surgery due to severe cardiac or pulmonary </a:t>
            </a:r>
            <a:r>
              <a:rPr lang="en-GB" sz="2400" dirty="0" smtClean="0">
                <a:latin typeface="Times New Roman" panose="02020603050405020304" pitchFamily="18" charset="0"/>
                <a:cs typeface="Times New Roman" panose="02020603050405020304" pitchFamily="18" charset="0"/>
              </a:rPr>
              <a:t>disease.</a:t>
            </a:r>
          </a:p>
          <a:p>
            <a:pPr marL="342900" indent="-342900">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A</a:t>
            </a:r>
            <a:r>
              <a:rPr lang="en-GB" sz="2400" dirty="0" smtClean="0">
                <a:latin typeface="Times New Roman" panose="02020603050405020304" pitchFamily="18" charset="0"/>
                <a:cs typeface="Times New Roman" panose="02020603050405020304" pitchFamily="18" charset="0"/>
              </a:rPr>
              <a:t>ctive malignancy.</a:t>
            </a:r>
          </a:p>
          <a:p>
            <a:pPr marL="342900" indent="-342900">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A</a:t>
            </a:r>
            <a:r>
              <a:rPr lang="en-GB" sz="2400" dirty="0" smtClean="0">
                <a:latin typeface="Times New Roman" panose="02020603050405020304" pitchFamily="18" charset="0"/>
                <a:cs typeface="Times New Roman" panose="02020603050405020304" pitchFamily="18" charset="0"/>
              </a:rPr>
              <a:t>ctive infection.</a:t>
            </a:r>
          </a:p>
          <a:p>
            <a:pPr marL="342900" indent="-342900">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A</a:t>
            </a:r>
            <a:r>
              <a:rPr lang="en-GB" sz="2400" dirty="0" smtClean="0">
                <a:latin typeface="Times New Roman" panose="02020603050405020304" pitchFamily="18" charset="0"/>
                <a:cs typeface="Times New Roman" panose="02020603050405020304" pitchFamily="18" charset="0"/>
              </a:rPr>
              <a:t>ctive </a:t>
            </a:r>
            <a:r>
              <a:rPr lang="en-GB" sz="2400" dirty="0">
                <a:latin typeface="Times New Roman" panose="02020603050405020304" pitchFamily="18" charset="0"/>
                <a:cs typeface="Times New Roman" panose="02020603050405020304" pitchFamily="18" charset="0"/>
              </a:rPr>
              <a:t>drug </a:t>
            </a:r>
            <a:r>
              <a:rPr lang="en-GB" sz="2400" dirty="0" smtClean="0">
                <a:latin typeface="Times New Roman" panose="02020603050405020304" pitchFamily="18" charset="0"/>
                <a:cs typeface="Times New Roman" panose="02020603050405020304" pitchFamily="18" charset="0"/>
              </a:rPr>
              <a:t>abuse.</a:t>
            </a:r>
            <a:endParaRPr lang="en-GB"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U</a:t>
            </a:r>
            <a:r>
              <a:rPr lang="en-GB" sz="2400" dirty="0" smtClean="0">
                <a:latin typeface="Times New Roman" panose="02020603050405020304" pitchFamily="18" charset="0"/>
                <a:cs typeface="Times New Roman" panose="02020603050405020304" pitchFamily="18" charset="0"/>
              </a:rPr>
              <a:t>ncontrolled </a:t>
            </a:r>
            <a:r>
              <a:rPr lang="en-GB" sz="2400" dirty="0">
                <a:latin typeface="Times New Roman" panose="02020603050405020304" pitchFamily="18" charset="0"/>
                <a:cs typeface="Times New Roman" panose="02020603050405020304" pitchFamily="18" charset="0"/>
              </a:rPr>
              <a:t>psychiatric </a:t>
            </a:r>
            <a:r>
              <a:rPr lang="en-GB" sz="2400" dirty="0" smtClean="0">
                <a:latin typeface="Times New Roman" panose="02020603050405020304" pitchFamily="18" charset="0"/>
                <a:cs typeface="Times New Roman" panose="02020603050405020304" pitchFamily="18" charset="0"/>
              </a:rPr>
              <a:t>disease.</a:t>
            </a:r>
          </a:p>
          <a:p>
            <a:pPr marL="342900" indent="-342900">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Vasculitis.</a:t>
            </a:r>
          </a:p>
          <a:p>
            <a:pPr marL="342900" indent="-342900">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H</a:t>
            </a:r>
            <a:r>
              <a:rPr lang="en-GB" sz="2400" dirty="0" smtClean="0">
                <a:latin typeface="Times New Roman" panose="02020603050405020304" pitchFamily="18" charset="0"/>
                <a:cs typeface="Times New Roman" panose="02020603050405020304" pitchFamily="18" charset="0"/>
              </a:rPr>
              <a:t>igh risk of recurrence of renal disease.</a:t>
            </a:r>
            <a:endParaRPr lang="en-GB" sz="2400" dirty="0">
              <a:latin typeface="Times New Roman" panose="02020603050405020304" pitchFamily="18" charset="0"/>
              <a:cs typeface="Times New Roman" panose="02020603050405020304" pitchFamily="18" charset="0"/>
            </a:endParaRPr>
          </a:p>
          <a:p>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312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9447" y="125935"/>
            <a:ext cx="11252048" cy="6740307"/>
          </a:xfrm>
          <a:prstGeom prst="rect">
            <a:avLst/>
          </a:prstGeom>
        </p:spPr>
        <p:txBody>
          <a:bodyPr wrap="square">
            <a:spAutoFit/>
          </a:bodyPr>
          <a:lstStyle/>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Kidney grafts may be taken from a deceased donor in the </a:t>
            </a:r>
            <a:r>
              <a:rPr lang="en-GB" sz="2400" dirty="0" smtClean="0">
                <a:latin typeface="Times New Roman" panose="02020603050405020304" pitchFamily="18" charset="0"/>
                <a:cs typeface="Times New Roman" panose="02020603050405020304" pitchFamily="18" charset="0"/>
              </a:rPr>
              <a:t>UK after </a:t>
            </a:r>
            <a:r>
              <a:rPr lang="en-GB" sz="2400" dirty="0" smtClean="0">
                <a:latin typeface="Times New Roman" panose="02020603050405020304" pitchFamily="18" charset="0"/>
                <a:cs typeface="Times New Roman" panose="02020603050405020304" pitchFamily="18" charset="0"/>
              </a:rPr>
              <a:t>brain death (40%) or circulatory death (24%), or from a </a:t>
            </a:r>
            <a:r>
              <a:rPr lang="en-GB" sz="2400" dirty="0" smtClean="0">
                <a:latin typeface="Times New Roman" panose="02020603050405020304" pitchFamily="18" charset="0"/>
                <a:cs typeface="Times New Roman" panose="02020603050405020304" pitchFamily="18" charset="0"/>
              </a:rPr>
              <a:t>living donor </a:t>
            </a:r>
            <a:r>
              <a:rPr lang="en-GB" sz="2400" dirty="0" smtClean="0">
                <a:latin typeface="Times New Roman" panose="02020603050405020304" pitchFamily="18" charset="0"/>
                <a:cs typeface="Times New Roman" panose="02020603050405020304" pitchFamily="18" charset="0"/>
              </a:rPr>
              <a:t>(36</a:t>
            </a:r>
            <a:r>
              <a:rPr lang="en-GB" sz="24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endParaRPr lang="en-GB"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a:latin typeface="Times New Roman" panose="02020603050405020304" pitchFamily="18" charset="0"/>
                <a:cs typeface="Times New Roman" panose="02020603050405020304" pitchFamily="18" charset="0"/>
              </a:rPr>
              <a:t>Compatibility of ABO blood group between donor </a:t>
            </a:r>
            <a:r>
              <a:rPr lang="en-GB" sz="2400" dirty="0" smtClean="0">
                <a:latin typeface="Times New Roman" panose="02020603050405020304" pitchFamily="18" charset="0"/>
                <a:cs typeface="Times New Roman" panose="02020603050405020304" pitchFamily="18" charset="0"/>
              </a:rPr>
              <a:t>and recipient </a:t>
            </a:r>
            <a:r>
              <a:rPr lang="en-GB" sz="2400" dirty="0">
                <a:latin typeface="Times New Roman" panose="02020603050405020304" pitchFamily="18" charset="0"/>
                <a:cs typeface="Times New Roman" panose="02020603050405020304" pitchFamily="18" charset="0"/>
              </a:rPr>
              <a:t>is usually required and the degree of matching </a:t>
            </a:r>
            <a:r>
              <a:rPr lang="en-GB" sz="2400" dirty="0" smtClean="0">
                <a:latin typeface="Times New Roman" panose="02020603050405020304" pitchFamily="18" charset="0"/>
                <a:cs typeface="Times New Roman" panose="02020603050405020304" pitchFamily="18" charset="0"/>
              </a:rPr>
              <a:t>for major </a:t>
            </a:r>
            <a:r>
              <a:rPr lang="en-GB" sz="2400" dirty="0">
                <a:latin typeface="Times New Roman" panose="02020603050405020304" pitchFamily="18" charset="0"/>
                <a:cs typeface="Times New Roman" panose="02020603050405020304" pitchFamily="18" charset="0"/>
              </a:rPr>
              <a:t>histocompatibility (MHC) </a:t>
            </a:r>
            <a:r>
              <a:rPr lang="en-GB" sz="2400" dirty="0" smtClean="0">
                <a:latin typeface="Times New Roman" panose="02020603050405020304" pitchFamily="18" charset="0"/>
                <a:cs typeface="Times New Roman" panose="02020603050405020304" pitchFamily="18" charset="0"/>
              </a:rPr>
              <a:t>antigens, particularly human.</a:t>
            </a:r>
          </a:p>
          <a:p>
            <a:pPr marL="342900" indent="-342900">
              <a:buFont typeface="Wingdings" panose="05000000000000000000" pitchFamily="2" charset="2"/>
              <a:buChar char="§"/>
            </a:pPr>
            <a:endParaRPr lang="en-GB"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a:latin typeface="Times New Roman" panose="02020603050405020304" pitchFamily="18" charset="0"/>
                <a:cs typeface="Times New Roman" panose="02020603050405020304" pitchFamily="18" charset="0"/>
              </a:rPr>
              <a:t>leucocyte antigen DR (HLA-DR), influences the incidence </a:t>
            </a:r>
            <a:r>
              <a:rPr lang="en-GB" sz="2400" dirty="0" smtClean="0">
                <a:latin typeface="Times New Roman" panose="02020603050405020304" pitchFamily="18" charset="0"/>
                <a:cs typeface="Times New Roman" panose="02020603050405020304" pitchFamily="18" charset="0"/>
              </a:rPr>
              <a:t>of rejection. During </a:t>
            </a:r>
            <a:r>
              <a:rPr lang="en-GB" sz="2400" dirty="0">
                <a:latin typeface="Times New Roman" panose="02020603050405020304" pitchFamily="18" charset="0"/>
                <a:cs typeface="Times New Roman" panose="02020603050405020304" pitchFamily="18" charset="0"/>
              </a:rPr>
              <a:t>the transplant operation, the kidney is placed </a:t>
            </a:r>
            <a:r>
              <a:rPr lang="en-GB" sz="2400" dirty="0" smtClean="0">
                <a:latin typeface="Times New Roman" panose="02020603050405020304" pitchFamily="18" charset="0"/>
                <a:cs typeface="Times New Roman" panose="02020603050405020304" pitchFamily="18" charset="0"/>
              </a:rPr>
              <a:t>in the </a:t>
            </a:r>
            <a:r>
              <a:rPr lang="en-GB" sz="2400" dirty="0">
                <a:latin typeface="Times New Roman" panose="02020603050405020304" pitchFamily="18" charset="0"/>
                <a:cs typeface="Times New Roman" panose="02020603050405020304" pitchFamily="18" charset="0"/>
              </a:rPr>
              <a:t>pelvis; the donor vessels are usually anastomosed to </a:t>
            </a:r>
            <a:r>
              <a:rPr lang="en-GB" sz="2400" dirty="0" smtClean="0">
                <a:latin typeface="Times New Roman" panose="02020603050405020304" pitchFamily="18" charset="0"/>
                <a:cs typeface="Times New Roman" panose="02020603050405020304" pitchFamily="18" charset="0"/>
              </a:rPr>
              <a:t>the recipient’s </a:t>
            </a:r>
            <a:r>
              <a:rPr lang="en-GB" sz="2400" dirty="0">
                <a:latin typeface="Times New Roman" panose="02020603050405020304" pitchFamily="18" charset="0"/>
                <a:cs typeface="Times New Roman" panose="02020603050405020304" pitchFamily="18" charset="0"/>
              </a:rPr>
              <a:t>external iliac artery and vein, and the donor ureter </a:t>
            </a:r>
            <a:r>
              <a:rPr lang="en-GB" sz="2400" dirty="0" smtClean="0">
                <a:latin typeface="Times New Roman" panose="02020603050405020304" pitchFamily="18" charset="0"/>
                <a:cs typeface="Times New Roman" panose="02020603050405020304" pitchFamily="18" charset="0"/>
              </a:rPr>
              <a:t>to the bladder.</a:t>
            </a:r>
          </a:p>
          <a:p>
            <a:pPr marL="342900" indent="-342900">
              <a:buFont typeface="Wingdings" panose="05000000000000000000" pitchFamily="2" charset="2"/>
              <a:buChar char="§"/>
            </a:pPr>
            <a:endParaRPr lang="en-GB"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a:latin typeface="Times New Roman" panose="02020603050405020304" pitchFamily="18" charset="0"/>
                <a:cs typeface="Times New Roman" panose="02020603050405020304" pitchFamily="18" charset="0"/>
              </a:rPr>
              <a:t>All transplant patients require regular life-long follow-up </a:t>
            </a:r>
            <a:r>
              <a:rPr lang="en-GB" sz="2400" dirty="0" smtClean="0">
                <a:latin typeface="Times New Roman" panose="02020603050405020304" pitchFamily="18" charset="0"/>
                <a:cs typeface="Times New Roman" panose="02020603050405020304" pitchFamily="18" charset="0"/>
              </a:rPr>
              <a:t>to monitor </a:t>
            </a:r>
            <a:r>
              <a:rPr lang="en-GB" sz="2400" dirty="0">
                <a:latin typeface="Times New Roman" panose="02020603050405020304" pitchFamily="18" charset="0"/>
                <a:cs typeface="Times New Roman" panose="02020603050405020304" pitchFamily="18" charset="0"/>
              </a:rPr>
              <a:t>renal function and complications of immunosuppression</a:t>
            </a:r>
            <a:r>
              <a:rPr lang="en-GB" sz="2400" dirty="0" smtClean="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endParaRPr lang="en-GB"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A </a:t>
            </a:r>
            <a:r>
              <a:rPr lang="en-GB" sz="2400" dirty="0">
                <a:latin typeface="Times New Roman" panose="02020603050405020304" pitchFamily="18" charset="0"/>
                <a:cs typeface="Times New Roman" panose="02020603050405020304" pitchFamily="18" charset="0"/>
              </a:rPr>
              <a:t>common regimen is triple therapy with prednisolone; </a:t>
            </a:r>
            <a:r>
              <a:rPr lang="en-GB" sz="2400" dirty="0" err="1">
                <a:latin typeface="Times New Roman" panose="02020603050405020304" pitchFamily="18" charset="0"/>
                <a:cs typeface="Times New Roman" panose="02020603050405020304" pitchFamily="18" charset="0"/>
              </a:rPr>
              <a:t>ciclosporin</a:t>
            </a: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or tacrolimus</a:t>
            </a:r>
            <a:r>
              <a:rPr lang="en-GB" sz="2400" dirty="0">
                <a:latin typeface="Times New Roman" panose="02020603050405020304" pitchFamily="18" charset="0"/>
                <a:cs typeface="Times New Roman" panose="02020603050405020304" pitchFamily="18" charset="0"/>
              </a:rPr>
              <a:t>; and azathioprine or </a:t>
            </a:r>
            <a:r>
              <a:rPr lang="en-GB" sz="2400" dirty="0" err="1">
                <a:latin typeface="Times New Roman" panose="02020603050405020304" pitchFamily="18" charset="0"/>
                <a:cs typeface="Times New Roman" panose="02020603050405020304" pitchFamily="18" charset="0"/>
              </a:rPr>
              <a:t>mycophenolate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mofetil</a:t>
            </a:r>
            <a:r>
              <a:rPr lang="en-GB" sz="2400" dirty="0">
                <a:latin typeface="Times New Roman" panose="02020603050405020304" pitchFamily="18" charset="0"/>
                <a:cs typeface="Times New Roman" panose="02020603050405020304" pitchFamily="18" charset="0"/>
              </a:rPr>
              <a:t>.</a:t>
            </a:r>
          </a:p>
          <a:p>
            <a:pPr marL="342900" indent="-342900">
              <a:buFont typeface="Wingdings" panose="05000000000000000000" pitchFamily="2" charset="2"/>
              <a:buChar char="§"/>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857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73834" y="413527"/>
            <a:ext cx="7353231" cy="523220"/>
          </a:xfrm>
          <a:prstGeom prst="rect">
            <a:avLst/>
          </a:prstGeom>
        </p:spPr>
        <p:txBody>
          <a:bodyPr wrap="none">
            <a:spAutoFit/>
          </a:bodyPr>
          <a:lstStyle/>
          <a:p>
            <a:r>
              <a:rPr lang="en-GB" sz="2800" b="1" dirty="0">
                <a:latin typeface="Times New Roman" panose="02020603050405020304" pitchFamily="18" charset="0"/>
                <a:cs typeface="Times New Roman" panose="02020603050405020304" pitchFamily="18" charset="0"/>
              </a:rPr>
              <a:t>Common causes of renal allograft </a:t>
            </a:r>
            <a:r>
              <a:rPr lang="en-GB" sz="2800" b="1" dirty="0" smtClean="0">
                <a:latin typeface="Times New Roman" panose="02020603050405020304" pitchFamily="18" charset="0"/>
                <a:cs typeface="Times New Roman" panose="02020603050405020304" pitchFamily="18" charset="0"/>
              </a:rPr>
              <a:t>dysfunction:</a:t>
            </a:r>
            <a:endParaRPr lang="en-GB" sz="28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82" y="1051286"/>
            <a:ext cx="10803061" cy="5568532"/>
          </a:xfrm>
          <a:prstGeom prst="rect">
            <a:avLst/>
          </a:prstGeom>
        </p:spPr>
      </p:pic>
    </p:spTree>
    <p:extLst>
      <p:ext uri="{BB962C8B-B14F-4D97-AF65-F5344CB8AC3E}">
        <p14:creationId xmlns:p14="http://schemas.microsoft.com/office/powerpoint/2010/main" val="1022877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93939" y="1883196"/>
            <a:ext cx="4599529" cy="2554545"/>
          </a:xfrm>
          <a:prstGeom prst="rect">
            <a:avLst/>
          </a:prstGeom>
          <a:noFill/>
        </p:spPr>
        <p:txBody>
          <a:bodyPr wrap="none" lIns="91440" tIns="45720" rIns="91440" bIns="45720">
            <a:spAutoFit/>
          </a:bodyPr>
          <a:lstStyle/>
          <a:p>
            <a:pPr algn="ctr"/>
            <a:r>
              <a:rPr lang="en-US" sz="8000" b="1"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Thank you</a:t>
            </a:r>
          </a:p>
          <a:p>
            <a:pPr algn="ctr"/>
            <a:endParaRPr lang="en-US" sz="8000" b="1"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2248374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31976" y="1062237"/>
            <a:ext cx="7167363" cy="2246769"/>
          </a:xfrm>
          <a:prstGeom prst="rect">
            <a:avLst/>
          </a:prstGeom>
          <a:noFill/>
        </p:spPr>
        <p:txBody>
          <a:bodyPr wrap="square" rtlCol="0">
            <a:spAutoFit/>
          </a:bodyPr>
          <a:lstStyle/>
          <a:p>
            <a:r>
              <a:rPr lang="en-GB" sz="2800" dirty="0" smtClean="0">
                <a:latin typeface="Times New Roman" panose="02020603050405020304" pitchFamily="18" charset="0"/>
                <a:cs typeface="Times New Roman" panose="02020603050405020304" pitchFamily="18" charset="0"/>
              </a:rPr>
              <a:t>Learning objectives:</a:t>
            </a:r>
          </a:p>
          <a:p>
            <a:r>
              <a:rPr lang="en-GB" sz="2800" dirty="0" smtClean="0">
                <a:latin typeface="Times New Roman" panose="02020603050405020304" pitchFamily="18" charset="0"/>
                <a:cs typeface="Times New Roman" panose="02020603050405020304" pitchFamily="18" charset="0"/>
              </a:rPr>
              <a:t>1- introduction to renal replacement therapy </a:t>
            </a:r>
          </a:p>
          <a:p>
            <a:r>
              <a:rPr lang="en-GB" sz="2800" dirty="0" smtClean="0">
                <a:latin typeface="Times New Roman" panose="02020603050405020304" pitchFamily="18" charset="0"/>
                <a:cs typeface="Times New Roman" panose="02020603050405020304" pitchFamily="18" charset="0"/>
              </a:rPr>
              <a:t>2- indication of renal replacement therapy </a:t>
            </a:r>
          </a:p>
          <a:p>
            <a:r>
              <a:rPr lang="en-GB" sz="2800" dirty="0" smtClean="0">
                <a:latin typeface="Times New Roman" panose="02020603050405020304" pitchFamily="18" charset="0"/>
                <a:cs typeface="Times New Roman" panose="02020603050405020304" pitchFamily="18" charset="0"/>
              </a:rPr>
              <a:t>3- brief notes about HD and PD</a:t>
            </a:r>
          </a:p>
          <a:p>
            <a:r>
              <a:rPr lang="en-GB" sz="2800" dirty="0" smtClean="0">
                <a:latin typeface="Times New Roman" panose="02020603050405020304" pitchFamily="18" charset="0"/>
                <a:cs typeface="Times New Roman" panose="02020603050405020304" pitchFamily="18" charset="0"/>
              </a:rPr>
              <a:t>4- knowledge about renal transplant </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2433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185" y="514692"/>
            <a:ext cx="10764733" cy="4585871"/>
          </a:xfrm>
          <a:prstGeom prst="rect">
            <a:avLst/>
          </a:prstGeom>
        </p:spPr>
        <p:txBody>
          <a:bodyPr wrap="square">
            <a:spAutoFit/>
          </a:bodyPr>
          <a:lstStyle/>
          <a:p>
            <a:r>
              <a:rPr lang="en-GB" sz="2800" b="1" dirty="0" smtClean="0">
                <a:solidFill>
                  <a:srgbClr val="FF0000"/>
                </a:solidFill>
                <a:latin typeface="Times New Roman" panose="02020603050405020304" pitchFamily="18" charset="0"/>
                <a:cs typeface="Times New Roman" panose="02020603050405020304" pitchFamily="18" charset="0"/>
              </a:rPr>
              <a:t>Renal replacement therapy</a:t>
            </a:r>
          </a:p>
          <a:p>
            <a:r>
              <a:rPr lang="en-GB" sz="2400" dirty="0" smtClean="0">
                <a:latin typeface="Times New Roman" panose="02020603050405020304" pitchFamily="18" charset="0"/>
                <a:cs typeface="Times New Roman" panose="02020603050405020304" pitchFamily="18" charset="0"/>
              </a:rPr>
              <a:t>Renal replacement therapy (RRT) may be required on a temporary basis in patients with AKI or on a permanent basis for those with advanced CKD.</a:t>
            </a:r>
          </a:p>
          <a:p>
            <a:endParaRPr lang="en-GB"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Survival on dialysis is strongly influenced by age and presence of complications such as  diabetes. For this reason, conservative care rather than RRT may be a more appropriate option for older patients or those with extensive comorbidities.</a:t>
            </a:r>
          </a:p>
          <a:p>
            <a:endParaRPr lang="en-GB" sz="2400" dirty="0" smtClean="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The aim of RRT is to replace the excretory functions of the kidney and to maintain normal electrolyte concentrations and fluid balance. Various options are available, including haemodialysis, </a:t>
            </a:r>
            <a:r>
              <a:rPr lang="en-GB" sz="2400" dirty="0" err="1" smtClean="0">
                <a:latin typeface="Times New Roman" panose="02020603050405020304" pitchFamily="18" charset="0"/>
                <a:cs typeface="Times New Roman" panose="02020603050405020304" pitchFamily="18" charset="0"/>
              </a:rPr>
              <a:t>haemofiltration</a:t>
            </a:r>
            <a:r>
              <a:rPr lang="en-GB" sz="2400" dirty="0" smtClean="0">
                <a:latin typeface="Times New Roman" panose="02020603050405020304" pitchFamily="18" charset="0"/>
                <a:cs typeface="Times New Roman" panose="02020603050405020304" pitchFamily="18" charset="0"/>
              </a:rPr>
              <a:t>, </a:t>
            </a:r>
            <a:r>
              <a:rPr lang="en-GB" sz="2400" dirty="0" err="1" smtClean="0">
                <a:latin typeface="Times New Roman" panose="02020603050405020304" pitchFamily="18" charset="0"/>
                <a:cs typeface="Times New Roman" panose="02020603050405020304" pitchFamily="18" charset="0"/>
              </a:rPr>
              <a:t>haemodiafiltration</a:t>
            </a:r>
            <a:r>
              <a:rPr lang="en-GB" sz="2400" dirty="0" smtClean="0">
                <a:latin typeface="Times New Roman" panose="02020603050405020304" pitchFamily="18" charset="0"/>
                <a:cs typeface="Times New Roman" panose="02020603050405020304" pitchFamily="18" charset="0"/>
              </a:rPr>
              <a:t>, peritoneal dialysis and renal transplantation.</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1124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6593" y="553020"/>
            <a:ext cx="9948891" cy="5386090"/>
          </a:xfrm>
          <a:prstGeom prst="rect">
            <a:avLst/>
          </a:prstGeom>
        </p:spPr>
        <p:txBody>
          <a:bodyPr wrap="square">
            <a:spAutoFit/>
          </a:bodyPr>
          <a:lstStyle/>
          <a:p>
            <a:r>
              <a:rPr lang="en-GB" sz="2800" b="1" dirty="0" smtClean="0">
                <a:solidFill>
                  <a:srgbClr val="FF0000"/>
                </a:solidFill>
                <a:latin typeface="Times New Roman" panose="02020603050405020304" pitchFamily="18" charset="0"/>
                <a:cs typeface="Times New Roman" panose="02020603050405020304" pitchFamily="18" charset="0"/>
              </a:rPr>
              <a:t>Conservative </a:t>
            </a:r>
            <a:r>
              <a:rPr lang="en-GB" sz="2800" b="1" dirty="0" smtClean="0">
                <a:solidFill>
                  <a:srgbClr val="FF0000"/>
                </a:solidFill>
                <a:latin typeface="Times New Roman" panose="02020603050405020304" pitchFamily="18" charset="0"/>
                <a:cs typeface="Times New Roman" panose="02020603050405020304" pitchFamily="18" charset="0"/>
              </a:rPr>
              <a:t>treatment</a:t>
            </a:r>
          </a:p>
          <a:p>
            <a:endParaRPr lang="en-GB" sz="2800" b="1" dirty="0" smtClean="0">
              <a:solidFill>
                <a:srgbClr val="FF000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In older patients with multiple comorbidities, conservative treatment of stage 5 CKD, aimed at limiting the adverse symptoms of ESRD without commencing RRT, is increasingly viewed as a positive choice.</a:t>
            </a:r>
          </a:p>
          <a:p>
            <a:pPr marL="342900" indent="-342900">
              <a:buFont typeface="Wingdings" panose="05000000000000000000" pitchFamily="2" charset="2"/>
              <a:buChar char="§"/>
            </a:pPr>
            <a:endParaRPr lang="en-GB"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a:latin typeface="Times New Roman" panose="02020603050405020304" pitchFamily="18" charset="0"/>
                <a:cs typeface="Times New Roman" panose="02020603050405020304" pitchFamily="18" charset="0"/>
              </a:rPr>
              <a:t>C</a:t>
            </a:r>
            <a:r>
              <a:rPr lang="en-GB" sz="2400" dirty="0" smtClean="0">
                <a:latin typeface="Times New Roman" panose="02020603050405020304" pitchFamily="18" charset="0"/>
                <a:cs typeface="Times New Roman" panose="02020603050405020304" pitchFamily="18" charset="0"/>
              </a:rPr>
              <a:t>urrent evidence suggests that survival of these patients without dialysis can be similar or only slightly shorter than that of patients who undergo RRT, but </a:t>
            </a:r>
            <a:r>
              <a:rPr lang="en-GB" sz="2400" dirty="0" smtClean="0">
                <a:latin typeface="Times New Roman" panose="02020603050405020304" pitchFamily="18" charset="0"/>
                <a:cs typeface="Times New Roman" panose="02020603050405020304" pitchFamily="18" charset="0"/>
              </a:rPr>
              <a:t>they avoid </a:t>
            </a:r>
            <a:r>
              <a:rPr lang="en-GB" sz="2400" dirty="0" smtClean="0">
                <a:latin typeface="Times New Roman" panose="02020603050405020304" pitchFamily="18" charset="0"/>
                <a:cs typeface="Times New Roman" panose="02020603050405020304" pitchFamily="18" charset="0"/>
              </a:rPr>
              <a:t>the hospitalisation and interventions associated with dialysis.</a:t>
            </a:r>
          </a:p>
          <a:p>
            <a:pPr marL="342900" indent="-342900">
              <a:buFont typeface="Wingdings" panose="05000000000000000000" pitchFamily="2" charset="2"/>
              <a:buChar char="§"/>
            </a:pPr>
            <a:endParaRPr lang="en-GB"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Patients are offered full medical, psychological and social support to optimise and sustain their existing renal function and to treat complications, such as anaemia, for as long as possible, with appropriate palliative care in the terminal phase of their disease.</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9449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806" t="7912" r="1427" b="23083"/>
          <a:stretch/>
        </p:blipFill>
        <p:spPr>
          <a:xfrm>
            <a:off x="340965" y="1500273"/>
            <a:ext cx="11779532" cy="3049825"/>
          </a:xfrm>
          <a:prstGeom prst="rect">
            <a:avLst/>
          </a:prstGeom>
        </p:spPr>
      </p:pic>
      <p:sp>
        <p:nvSpPr>
          <p:cNvPr id="3" name="TextBox 2"/>
          <p:cNvSpPr txBox="1"/>
          <p:nvPr/>
        </p:nvSpPr>
        <p:spPr>
          <a:xfrm>
            <a:off x="1051286" y="448987"/>
            <a:ext cx="8371962" cy="523220"/>
          </a:xfrm>
          <a:prstGeom prst="rect">
            <a:avLst/>
          </a:prstGeom>
          <a:noFill/>
        </p:spPr>
        <p:txBody>
          <a:bodyPr wrap="square" rtlCol="0">
            <a:spAutoFit/>
          </a:bodyPr>
          <a:lstStyle/>
          <a:p>
            <a:r>
              <a:rPr lang="en-GB" sz="2800" dirty="0" smtClean="0">
                <a:solidFill>
                  <a:srgbClr val="FF0000"/>
                </a:solidFill>
                <a:latin typeface="Times New Roman" panose="02020603050405020304" pitchFamily="18" charset="0"/>
                <a:cs typeface="Times New Roman" panose="02020603050405020304" pitchFamily="18" charset="0"/>
              </a:rPr>
              <a:t>Indication of dialysis :</a:t>
            </a:r>
            <a:endParaRPr lang="en-GB"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211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3971" y="1111516"/>
            <a:ext cx="10244566" cy="4216539"/>
          </a:xfrm>
          <a:prstGeom prst="rect">
            <a:avLst/>
          </a:prstGeom>
        </p:spPr>
        <p:txBody>
          <a:bodyPr wrap="square">
            <a:spAutoFit/>
          </a:bodyPr>
          <a:lstStyle/>
          <a:p>
            <a:pPr algn="just"/>
            <a:r>
              <a:rPr lang="en-GB" sz="2800" b="1" dirty="0" smtClean="0">
                <a:solidFill>
                  <a:srgbClr val="FF0000"/>
                </a:solidFill>
                <a:latin typeface="Times New Roman" panose="02020603050405020304" pitchFamily="18" charset="0"/>
                <a:cs typeface="Times New Roman" panose="02020603050405020304" pitchFamily="18" charset="0"/>
              </a:rPr>
              <a:t>Haemodialysis</a:t>
            </a:r>
            <a:r>
              <a:rPr lang="en-GB" sz="2400" dirty="0" smtClean="0">
                <a:latin typeface="Times New Roman" panose="02020603050405020304" pitchFamily="18" charset="0"/>
                <a:cs typeface="Times New Roman" panose="02020603050405020304" pitchFamily="18" charset="0"/>
              </a:rPr>
              <a:t> :</a:t>
            </a:r>
          </a:p>
          <a:p>
            <a:pPr algn="just"/>
            <a:endParaRPr lang="en-GB"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Haemodialysis is the most common form of RRT in ESRD and is also used in AKI. Haemodialysis involves gaining access to the circulation, either through a central venous catheter or an arteriovenous fistula or graft.</a:t>
            </a:r>
          </a:p>
          <a:p>
            <a:pPr marL="342900" indent="-342900" algn="just">
              <a:buFont typeface="Wingdings" panose="05000000000000000000" pitchFamily="2" charset="2"/>
              <a:buChar char="§"/>
            </a:pPr>
            <a:endParaRPr lang="en-GB"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The patient’s blood is pumped through a </a:t>
            </a:r>
            <a:r>
              <a:rPr lang="en-GB" sz="2400" dirty="0" err="1" smtClean="0">
                <a:latin typeface="Times New Roman" panose="02020603050405020304" pitchFamily="18" charset="0"/>
                <a:cs typeface="Times New Roman" panose="02020603050405020304" pitchFamily="18" charset="0"/>
              </a:rPr>
              <a:t>haemodialyser</a:t>
            </a:r>
            <a:r>
              <a:rPr lang="en-GB" sz="2400" dirty="0" smtClean="0">
                <a:latin typeface="Times New Roman" panose="02020603050405020304" pitchFamily="18" charset="0"/>
                <a:cs typeface="Times New Roman" panose="02020603050405020304" pitchFamily="18" charset="0"/>
              </a:rPr>
              <a:t>, which allows bidirectional diffusion of solutes between blood and the dialysate across a semipermeable membrane down a concentration gradient.</a:t>
            </a:r>
          </a:p>
          <a:p>
            <a:pPr marL="342900" indent="-342900" algn="just">
              <a:buFont typeface="Wingdings" panose="05000000000000000000" pitchFamily="2" charset="2"/>
              <a:buChar char="§"/>
            </a:pPr>
            <a:endParaRPr lang="en-GB" sz="24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The composition of the dialysate can be varied to achieve the </a:t>
            </a:r>
            <a:r>
              <a:rPr lang="en-GB" sz="2400" dirty="0" smtClean="0">
                <a:latin typeface="Times New Roman" panose="02020603050405020304" pitchFamily="18" charset="0"/>
                <a:cs typeface="Times New Roman" panose="02020603050405020304" pitchFamily="18" charset="0"/>
              </a:rPr>
              <a:t>desired Gradient</a:t>
            </a:r>
            <a:r>
              <a:rPr lang="en-GB" sz="2400" dirty="0" smtClean="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0178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2101" y="394233"/>
            <a:ext cx="11635329" cy="6001643"/>
          </a:xfrm>
          <a:prstGeom prst="rect">
            <a:avLst/>
          </a:prstGeom>
        </p:spPr>
        <p:txBody>
          <a:bodyPr wrap="square">
            <a:spAutoFit/>
          </a:bodyPr>
          <a:lstStyle/>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Haemodialysis offers the best rate of small solute clearance in AKI, compared with other techniques such as hemofiltration, but should be started gradually because of the risk of delirium and convulsions due to cerebral oedema</a:t>
            </a:r>
          </a:p>
          <a:p>
            <a:pPr marL="342900" indent="-342900">
              <a:buFont typeface="Wingdings" panose="05000000000000000000" pitchFamily="2" charset="2"/>
              <a:buChar char="§"/>
            </a:pPr>
            <a:endParaRPr lang="en-GB"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In CKD, vascular access for haemodialysis is gained by formation of an arteriovenous fistula (AVF), usually in the forearm, up to a year before dialysis is contemplated.</a:t>
            </a:r>
          </a:p>
          <a:p>
            <a:pPr marL="342900" indent="-342900">
              <a:buFont typeface="Wingdings" panose="05000000000000000000" pitchFamily="2" charset="2"/>
              <a:buChar char="§"/>
            </a:pPr>
            <a:endParaRPr lang="en-GB"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Preservation of arm veins is thus very important in patients with progressive renal disease who may require haemodialysis in the future.</a:t>
            </a:r>
          </a:p>
          <a:p>
            <a:pPr marL="342900" indent="-342900">
              <a:buFont typeface="Wingdings" panose="05000000000000000000" pitchFamily="2" charset="2"/>
              <a:buChar char="§"/>
            </a:pPr>
            <a:endParaRPr lang="en-GB"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All patients must be screened in advance for hepatitis B, hepatitis C and HIV, and vaccinated against hepatitis B if they are not immune. All dialysis units should have segregation facilities for hepatitis B-positive patients, given its easy transmissibility.</a:t>
            </a:r>
          </a:p>
          <a:p>
            <a:pPr marL="342900" indent="-342900">
              <a:buFont typeface="Wingdings" panose="05000000000000000000" pitchFamily="2" charset="2"/>
              <a:buChar char="§"/>
            </a:pPr>
            <a:endParaRPr lang="en-GB"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Haemodialysis is usually carried out for 3–5 hours three times weekly, either at home or in an outpatient dialysis unit</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016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0085" y="147837"/>
            <a:ext cx="5223579" cy="6466505"/>
          </a:xfrm>
          <a:prstGeom prst="rect">
            <a:avLst/>
          </a:prstGeom>
        </p:spPr>
      </p:pic>
    </p:spTree>
    <p:extLst>
      <p:ext uri="{BB962C8B-B14F-4D97-AF65-F5344CB8AC3E}">
        <p14:creationId xmlns:p14="http://schemas.microsoft.com/office/powerpoint/2010/main" val="957744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560" y="246395"/>
            <a:ext cx="10682602" cy="6370975"/>
          </a:xfrm>
          <a:prstGeom prst="rect">
            <a:avLst/>
          </a:prstGeom>
        </p:spPr>
        <p:txBody>
          <a:bodyPr wrap="square">
            <a:spAutoFit/>
          </a:bodyPr>
          <a:lstStyle/>
          <a:p>
            <a:r>
              <a:rPr lang="en-GB" sz="2800" b="1" dirty="0" smtClean="0">
                <a:solidFill>
                  <a:srgbClr val="FF0000"/>
                </a:solidFill>
                <a:latin typeface="Times New Roman" panose="02020603050405020304" pitchFamily="18" charset="0"/>
                <a:cs typeface="Times New Roman" panose="02020603050405020304" pitchFamily="18" charset="0"/>
              </a:rPr>
              <a:t>Peritoneal </a:t>
            </a:r>
            <a:r>
              <a:rPr lang="en-GB" sz="2800" b="1" dirty="0" smtClean="0">
                <a:solidFill>
                  <a:srgbClr val="FF0000"/>
                </a:solidFill>
                <a:latin typeface="Times New Roman" panose="02020603050405020304" pitchFamily="18" charset="0"/>
                <a:cs typeface="Times New Roman" panose="02020603050405020304" pitchFamily="18" charset="0"/>
              </a:rPr>
              <a:t>dialysis</a:t>
            </a:r>
          </a:p>
          <a:p>
            <a:endParaRPr lang="en-GB"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Peritoneal dialysis is principally used in the treatment of CKD, though it may occasionally be employed in AKI. It requires the insertion of a permanent catheter into the peritoneal cavity.</a:t>
            </a:r>
          </a:p>
          <a:p>
            <a:endParaRPr lang="en-GB" sz="2400" dirty="0">
              <a:latin typeface="Times New Roman" panose="02020603050405020304" pitchFamily="18" charset="0"/>
              <a:cs typeface="Times New Roman" panose="02020603050405020304" pitchFamily="18" charset="0"/>
            </a:endParaRPr>
          </a:p>
          <a:p>
            <a:r>
              <a:rPr lang="en-GB" sz="2400" dirty="0" smtClean="0">
                <a:latin typeface="Times New Roman" panose="02020603050405020304" pitchFamily="18" charset="0"/>
                <a:cs typeface="Times New Roman" panose="02020603050405020304" pitchFamily="18" charset="0"/>
              </a:rPr>
              <a:t>Two types are in common use. </a:t>
            </a:r>
          </a:p>
          <a:p>
            <a:pPr marL="342900" indent="-342900">
              <a:buFont typeface="Courier New" panose="02070309020205020404" pitchFamily="49" charset="0"/>
              <a:buChar char="o"/>
            </a:pPr>
            <a:r>
              <a:rPr lang="en-GB" sz="2400" dirty="0">
                <a:latin typeface="Times New Roman" panose="02020603050405020304" pitchFamily="18" charset="0"/>
                <a:cs typeface="Times New Roman" panose="02020603050405020304" pitchFamily="18" charset="0"/>
              </a:rPr>
              <a:t>C</a:t>
            </a:r>
            <a:r>
              <a:rPr lang="en-GB" sz="2400" dirty="0" smtClean="0">
                <a:latin typeface="Times New Roman" panose="02020603050405020304" pitchFamily="18" charset="0"/>
                <a:cs typeface="Times New Roman" panose="02020603050405020304" pitchFamily="18" charset="0"/>
              </a:rPr>
              <a:t>ontinuous ambulatory peritoneal dialysis (CAPD), about 2 L of sterile, isotonic dialysis fluid are introduced and left in place for approximately 4–6 hours.</a:t>
            </a:r>
          </a:p>
          <a:p>
            <a:pPr marL="342900" indent="-342900">
              <a:buFont typeface="Courier New" panose="02070309020205020404" pitchFamily="49" charset="0"/>
              <a:buChar char="o"/>
            </a:pPr>
            <a:r>
              <a:rPr lang="en-GB" sz="2400" dirty="0" smtClean="0">
                <a:latin typeface="Times New Roman" panose="02020603050405020304" pitchFamily="18" charset="0"/>
                <a:cs typeface="Times New Roman" panose="02020603050405020304" pitchFamily="18" charset="0"/>
              </a:rPr>
              <a:t>Automated peritoneal dialysis (APD) is similar to CAPD but uses a mechanical device to perform the fluid exchanges during the night, leaving the patient free, or with only a single exchange to perform, during the day</a:t>
            </a:r>
          </a:p>
          <a:p>
            <a:r>
              <a:rPr lang="en-GB" sz="2400" dirty="0" smtClean="0">
                <a:latin typeface="Times New Roman" panose="02020603050405020304" pitchFamily="18" charset="0"/>
                <a:cs typeface="Times New Roman" panose="02020603050405020304" pitchFamily="18" charset="0"/>
              </a:rPr>
              <a:t> </a:t>
            </a:r>
          </a:p>
          <a:p>
            <a:endParaRPr lang="en-GB"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GB" sz="2400" dirty="0" smtClean="0">
                <a:latin typeface="Times New Roman" panose="02020603050405020304" pitchFamily="18" charset="0"/>
                <a:cs typeface="Times New Roman" panose="02020603050405020304" pitchFamily="18" charset="0"/>
              </a:rPr>
              <a:t>CAPD is particularly useful in children, as a first treatment in adults with residual renal function, and as a treatment for elderly patients with cardiovascular instability.</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6619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1499</TotalTime>
  <Words>996</Words>
  <Application>Microsoft Office PowerPoint</Application>
  <PresentationFormat>Widescreen</PresentationFormat>
  <Paragraphs>90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Courier New</vt:lpstr>
      <vt:lpstr>Times New Roman</vt:lpstr>
      <vt:lpstr>Wingdings</vt:lpstr>
      <vt:lpstr>Office Theme</vt:lpstr>
      <vt:lpstr> University of Basrah                                                                    Ministry of Higher education  Al-Zahraa Medical College                                                                       and Scientific Research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Mohammed Adel</dc:creator>
  <cp:lastModifiedBy>Mohammed Adel</cp:lastModifiedBy>
  <cp:revision>13</cp:revision>
  <dcterms:created xsi:type="dcterms:W3CDTF">2022-10-03T13:27:05Z</dcterms:created>
  <dcterms:modified xsi:type="dcterms:W3CDTF">2022-10-04T14:32:59Z</dcterms:modified>
</cp:coreProperties>
</file>